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58" r:id="rId3"/>
  </p:sldMasterIdLst>
  <p:notesMasterIdLst>
    <p:notesMasterId r:id="rId15"/>
  </p:notesMasterIdLst>
  <p:handoutMasterIdLst>
    <p:handoutMasterId r:id="rId16"/>
  </p:handoutMasterIdLst>
  <p:sldIdLst>
    <p:sldId id="278" r:id="rId4"/>
    <p:sldId id="290" r:id="rId5"/>
    <p:sldId id="292" r:id="rId6"/>
    <p:sldId id="293" r:id="rId7"/>
    <p:sldId id="296" r:id="rId8"/>
    <p:sldId id="295" r:id="rId9"/>
    <p:sldId id="297" r:id="rId10"/>
    <p:sldId id="298" r:id="rId11"/>
    <p:sldId id="299" r:id="rId12"/>
    <p:sldId id="300" r:id="rId13"/>
    <p:sldId id="301" r:id="rId14"/>
  </p:sldIdLst>
  <p:sldSz cx="9144000" cy="6858000" type="screen4x3"/>
  <p:notesSz cx="6794500" cy="9931400"/>
  <p:defaultTextStyle>
    <a:defPPr>
      <a:defRPr lang="en-GB"/>
    </a:defPPr>
    <a:lvl1pPr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l" rtl="0" fontAlgn="base">
      <a:lnSpc>
        <a:spcPts val="18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C73"/>
    <a:srgbClr val="DFD67F"/>
    <a:srgbClr val="BB8EBE"/>
    <a:srgbClr val="C0AE00"/>
    <a:srgbClr val="DB0962"/>
    <a:srgbClr val="781D7E"/>
    <a:srgbClr val="EBB7CE"/>
    <a:srgbClr val="537B8D"/>
    <a:srgbClr val="B6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50" autoAdjust="0"/>
    <p:restoredTop sz="86036" autoAdjust="0"/>
  </p:normalViewPr>
  <p:slideViewPr>
    <p:cSldViewPr>
      <p:cViewPr>
        <p:scale>
          <a:sx n="100" d="100"/>
          <a:sy n="100" d="100"/>
        </p:scale>
        <p:origin x="-636" y="-30"/>
      </p:cViewPr>
      <p:guideLst>
        <p:guide orient="horz" pos="3669"/>
        <p:guide orient="horz" pos="1570"/>
        <p:guide pos="272"/>
        <p:guide pos="5488"/>
        <p:guide pos="2925"/>
        <p:guide pos="2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fld id="{C2C03116-8872-4E4E-BD71-D868663E543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5818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latin typeface="Arial" charset="0"/>
              </a:defRPr>
            </a:lvl1pPr>
          </a:lstStyle>
          <a:p>
            <a:fld id="{3477FD34-E586-4161-AD40-242107BE347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769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2F275-4BEE-45CE-9DA2-53DA614F859E}" type="slidenum">
              <a:rPr lang="da-DK"/>
              <a:pPr/>
              <a:t>1</a:t>
            </a:fld>
            <a:endParaRPr lang="da-DK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Billeddias</a:t>
            </a:r>
          </a:p>
          <a:p>
            <a:endParaRPr lang="da-DK"/>
          </a:p>
          <a:p>
            <a:r>
              <a:rPr lang="da-DK"/>
              <a:t>Udskift baggrundsbillede: Indsæt nyt billede fra fil (Indsæt &gt; Billede &gt; Fra fil)</a:t>
            </a:r>
          </a:p>
          <a:p>
            <a:endParaRPr lang="da-DK"/>
          </a:p>
          <a:p>
            <a:r>
              <a:rPr lang="da-DK"/>
              <a:t>Billedets størrelse skal være 25,4 cm x 19,05 cm og placeres 0 cm fra top og 0 cm fra venstre kant.</a:t>
            </a:r>
          </a:p>
          <a:p>
            <a:r>
              <a:rPr lang="da-DK"/>
              <a:t>(Højreklik på billedet og vælg formater billede. Indsæt koordinater og størrelse. Klik OK)</a:t>
            </a:r>
          </a:p>
          <a:p>
            <a:endParaRPr lang="da-DK"/>
          </a:p>
          <a:p>
            <a:r>
              <a:rPr lang="da-DK"/>
              <a:t>Højreklik på billedet og vælg rækkefølge &gt; Placer bagerst.</a:t>
            </a:r>
          </a:p>
          <a:p>
            <a:r>
              <a:rPr lang="da-DK"/>
              <a:t>Slet det gamle billede. Herefter er det nye billede synligt.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w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64" name="Picture 2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2000" y="1984"/>
            <a:ext cx="2289174" cy="1716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276350"/>
            <a:ext cx="6478588" cy="1144588"/>
          </a:xfrm>
        </p:spPr>
        <p:txBody>
          <a:bodyPr tIns="45720" bIns="45720"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497138"/>
            <a:ext cx="6478588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8188" y="6272213"/>
            <a:ext cx="1619250" cy="179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FD7A97-8C54-4C60-9949-7A8339E91F7D}" type="datetime1">
              <a:rPr lang="da-DK" smtClean="0"/>
              <a:t>02-05-2014</a:t>
            </a:fld>
            <a:endParaRPr lang="da-DK" dirty="0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Side </a:t>
            </a:r>
            <a:fld id="{7A5F1A53-158C-4308-AA0B-FD5167706E0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2151" name="Line 7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2152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000" y="61132"/>
            <a:ext cx="1385773" cy="86675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761BF3-B6A5-40E4-A951-A08D1D65E5D7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3B4CD52-7A29-4944-8378-6480FEB53E3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0513" y="1277938"/>
            <a:ext cx="2068512" cy="4551362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1800" y="1277938"/>
            <a:ext cx="6056313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AEAFEC-289F-458F-93D2-12FD86B1B8D7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186EF68-1F3A-43E0-BC66-0BE045D4EF4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277938"/>
            <a:ext cx="6478588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7088188" y="6273800"/>
            <a:ext cx="1619250" cy="179388"/>
          </a:xfrm>
        </p:spPr>
        <p:txBody>
          <a:bodyPr/>
          <a:lstStyle>
            <a:lvl1pPr>
              <a:defRPr/>
            </a:lvl1pPr>
          </a:lstStyle>
          <a:p>
            <a:fld id="{079946F6-8E6D-4BD8-9368-2D84F6449471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431800" y="6269038"/>
            <a:ext cx="6405563" cy="360362"/>
          </a:xfrm>
        </p:spPr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7088188" y="6451600"/>
            <a:ext cx="1619250" cy="1793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7B4D9DB-C683-4404-AB72-14F49DD23DC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7" name="Pictur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3000" y="1191"/>
            <a:ext cx="2289174" cy="1716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624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87C7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1276350"/>
            <a:ext cx="6478588" cy="1144588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497138"/>
            <a:ext cx="6478588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7088188" y="6272213"/>
            <a:ext cx="1619250" cy="179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7428A4-29B0-44E4-A898-5CC3B50B0F44}" type="datetime1">
              <a:rPr lang="da-DK" smtClean="0"/>
              <a:t>02-05-2014</a:t>
            </a:fld>
            <a:endParaRPr lang="da-DK" dirty="0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Side </a:t>
            </a:r>
            <a:fld id="{E01691CB-F753-4461-AA75-D6C648399BB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6248" name="Line 8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249" name="Line 9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250" name="Line 10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6260" name="Text Box 20"/>
          <p:cNvSpPr txBox="1">
            <a:spLocks noChangeArrowheads="1"/>
          </p:cNvSpPr>
          <p:nvPr userDrawn="1"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000" y="59733"/>
            <a:ext cx="1386055" cy="86693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B4869B-3468-42F8-8EAE-39FCE4F8D3E4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12C42C3-3470-45EA-8B0F-CC852A878CBA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4CA6C3-3DA7-45C5-BA13-18CEF6A0563F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3AF5E1CD-9D90-4AC0-8140-31BA88502A11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02104A-D4F1-42F1-90A5-0E488D9B75C0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C2903C57-6E5E-4D7B-90C7-025725CA544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EEB92C-8084-485F-AA93-A42697A685B4}" type="datetime1">
              <a:rPr lang="da-DK" smtClean="0"/>
              <a:t>02-05-2014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8154E56A-BBF5-4FC7-92FD-D5365D995A0C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527DD6-5FAA-4469-AAF5-0E7450885E14}" type="datetime1">
              <a:rPr lang="da-DK" smtClean="0"/>
              <a:t>02-05-2014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6E2326D4-3541-4F3E-B2FA-877C54023CF8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B74568-ADCA-42F6-BD20-D3F28ACB2892}" type="datetime1">
              <a:rPr lang="da-DK" smtClean="0"/>
              <a:t>02-05-2014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9BBC279-4C46-4E89-A672-338B53F364DC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7C8990-1267-424F-BD97-5CD2ED8B396D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422BA6A-2CEF-46ED-93BA-979740AEA7F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94B216-BBB1-424B-A27E-ABF0326E1D29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460195D-6314-41AD-905E-BDE94518C70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82AE7C-862D-433A-9BAF-818A7805DBBC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A5582695-96D7-48A9-A8A3-2A8C8DF1577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09150-8372-4561-8419-0F03E0FE4005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09D6BDCA-27CB-4703-9ACF-255A6E3D3468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0513" y="1277938"/>
            <a:ext cx="2068512" cy="4551362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1800" y="1277938"/>
            <a:ext cx="6056313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AB05F1-292D-433D-9394-7836F1F60272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1A8F0201-F869-4112-8274-66A3B7538C8D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64" name="Picture 1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13000" y="2778"/>
            <a:ext cx="2289174" cy="17168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8365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633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1800" y="1276350"/>
            <a:ext cx="6478588" cy="1144588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497138"/>
            <a:ext cx="6478588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7088188" y="6272213"/>
            <a:ext cx="1619250" cy="179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FA5793-0911-4EE8-92DF-91B6AD3ABC52}" type="datetime1">
              <a:rPr lang="da-DK" smtClean="0"/>
              <a:t>02-05-2014</a:t>
            </a:fld>
            <a:endParaRPr lang="da-DK" dirty="0"/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28365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Side </a:t>
            </a:r>
            <a:fld id="{E9B8DCBD-6236-46DA-A357-826287BF383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83656" name="Line 8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3657" name="Line 9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3658" name="Line 10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283663" name="Picture 1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000" y="59733"/>
            <a:ext cx="1386055" cy="866933"/>
          </a:xfrm>
          <a:prstGeom prst="rect">
            <a:avLst/>
          </a:prstGeom>
          <a:noFill/>
        </p:spPr>
      </p:pic>
      <p:sp>
        <p:nvSpPr>
          <p:cNvPr id="283666" name="Text Box 18"/>
          <p:cNvSpPr txBox="1">
            <a:spLocks noChangeArrowheads="1"/>
          </p:cNvSpPr>
          <p:nvPr userDrawn="1"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51DE7D-3E95-4065-96DD-9C45761CBDB0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135AF10D-5340-4097-B210-F2DF6053A0C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FC94EC-1DC0-433A-9747-1C534D89EF49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EBE1F50-F4DD-41A5-BAE5-DD9410CAC18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F1BEAA-F0FB-4573-BFEB-3846AD0D1F1B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8C68398-BDE6-46DE-A7D4-2606E31775C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19CEA0-528E-48B6-BCF6-D8ECF15C69FD}" type="datetime1">
              <a:rPr lang="da-DK" smtClean="0"/>
              <a:t>02-05-2014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2B3A478-A599-49FE-8CFE-D7FE90E1826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1DC3CB-4E8D-44C4-A2E0-8E2121B9C390}" type="datetime1">
              <a:rPr lang="da-DK" smtClean="0"/>
              <a:t>02-05-2014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86F4B36-E4ED-4253-ACB7-B6F23E283B6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EAF20A-5FA9-4300-84E3-A0D895B057F7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9D0BF61-90BF-462F-8D82-9B73BFE44C96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40533B-9882-48CF-B2C4-E76892027E0F}" type="datetime1">
              <a:rPr lang="da-DK" smtClean="0"/>
              <a:t>02-05-2014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CC56E9A-9749-44EF-99FE-FEFAEEB33AD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D4A9C4-C16F-49E8-94B4-9D78864A0AAD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C946D484-2F13-42AB-BA77-21A9917CFBC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31296-4C0F-4160-B08F-95F758F40968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F18B861-7938-41AA-B5DA-6BC32F836EB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FE3BBB-53A2-4912-A679-C24E264A6B2E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D9B6EA8E-7CC9-4E13-984D-E867D2827739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40513" y="1277938"/>
            <a:ext cx="2068512" cy="4551362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31800" y="1277938"/>
            <a:ext cx="6056313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EB5EE8-B377-4EC6-A6F8-56E7FC8FAF7D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67706841-8E88-4028-A690-F598B34A084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31800" y="2497138"/>
            <a:ext cx="4062413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6613" y="2497138"/>
            <a:ext cx="4062412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5A084-4A15-4ADE-AB0A-3C99CF1D16AA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8EF332FB-5757-444A-9F9F-66D8FEE366D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ADD2B-7469-44A3-A97B-AC4F735CA5EB}" type="datetime1">
              <a:rPr lang="da-DK" smtClean="0"/>
              <a:t>02-05-2014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3D54D211-F678-43B6-83F6-F8C70CC00FA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15B4-A33C-42B4-8AA0-1AF6B2B0B224}" type="datetime1">
              <a:rPr lang="da-DK" smtClean="0"/>
              <a:t>02-05-2014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78DE6C9-77CF-433F-BC46-CEDBD19E5A4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59478D-0B52-49FA-A78B-5A22FAD7A52A}" type="datetime1">
              <a:rPr lang="da-DK" smtClean="0"/>
              <a:t>02-05-2014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F7DAAAA-420D-45C0-A854-DBF4A5AAD18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0CCFCC-F73B-43BB-943A-847C106EFB37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72A66ECC-3CFD-46A1-B999-73BB2E67FA5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114EA5-F8C3-4919-9F69-B06637367DB6}" type="datetime1">
              <a:rPr lang="da-DK" smtClean="0"/>
              <a:t>02-05-2014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531CB46-F7F5-4EC4-963C-0FB665528D5B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000" y="61132"/>
            <a:ext cx="1385773" cy="866756"/>
          </a:xfrm>
          <a:prstGeom prst="rect">
            <a:avLst/>
          </a:prstGeom>
          <a:noFill/>
        </p:spPr>
      </p:pic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277938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2497138"/>
            <a:ext cx="827722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8188" y="62738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BBB79D02-A393-4898-8358-563852BFE5BD}" type="datetime1">
              <a:rPr lang="da-DK" smtClean="0"/>
              <a:t>02-05-2014</a:t>
            </a:fld>
            <a:endParaRPr lang="da-DK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69038"/>
            <a:ext cx="64055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8188" y="64516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FEBB29CA-93C0-46BF-904E-F095A899BB4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61128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1158" name="Text Box 38"/>
          <p:cNvSpPr txBox="1">
            <a:spLocks noChangeArrowheads="1"/>
          </p:cNvSpPr>
          <p:nvPr/>
        </p:nvSpPr>
        <p:spPr bwMode="auto">
          <a:xfrm>
            <a:off x="9217025" y="2636838"/>
            <a:ext cx="1943100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grpSp>
        <p:nvGrpSpPr>
          <p:cNvPr id="261159" name="Group 23"/>
          <p:cNvGrpSpPr>
            <a:grpSpLocks/>
          </p:cNvGrpSpPr>
          <p:nvPr/>
        </p:nvGrpSpPr>
        <p:grpSpPr bwMode="auto">
          <a:xfrm>
            <a:off x="9612313" y="5589588"/>
            <a:ext cx="738187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61161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61162" name="Picture 16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61165" name="Group 19"/>
          <p:cNvGrpSpPr>
            <a:grpSpLocks/>
          </p:cNvGrpSpPr>
          <p:nvPr/>
        </p:nvGrpSpPr>
        <p:grpSpPr bwMode="auto">
          <a:xfrm>
            <a:off x="9658350" y="4214813"/>
            <a:ext cx="684213" cy="263525"/>
            <a:chOff x="-464" y="2256"/>
            <a:chExt cx="431" cy="166"/>
          </a:xfrm>
        </p:grpSpPr>
        <p:pic>
          <p:nvPicPr>
            <p:cNvPr id="261166" name="Picture 14" descr="fke3b.jpg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61170" name="Text Box 50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90" r:id="rId12"/>
  </p:sldLayoutIdLst>
  <p:hf hdr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eaLnBrk="1" fontAlgn="base" hangingPunct="1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eaLnBrk="1" fontAlgn="base" hangingPunct="1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eaLnBrk="1" fontAlgn="base" hangingPunct="1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53" name="Text Box 37"/>
          <p:cNvSpPr txBox="1">
            <a:spLocks noChangeArrowheads="1"/>
          </p:cNvSpPr>
          <p:nvPr/>
        </p:nvSpPr>
        <p:spPr bwMode="auto">
          <a:xfrm>
            <a:off x="9217025" y="2636838"/>
            <a:ext cx="1943100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277938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2497138"/>
            <a:ext cx="827722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8188" y="62738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9A6B7C81-156E-4C1D-99E1-D5E813214B38}" type="datetime1">
              <a:rPr lang="da-DK" smtClean="0"/>
              <a:t>02-05-2014</a:t>
            </a:fld>
            <a:endParaRPr lang="da-DK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69038"/>
            <a:ext cx="64055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8188" y="64516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0209D388-D3E6-4818-9633-399850AEFA2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5225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65226" name="Line 10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grpSp>
        <p:nvGrpSpPr>
          <p:cNvPr id="265242" name="Group 23"/>
          <p:cNvGrpSpPr>
            <a:grpSpLocks/>
          </p:cNvGrpSpPr>
          <p:nvPr/>
        </p:nvGrpSpPr>
        <p:grpSpPr bwMode="auto">
          <a:xfrm>
            <a:off x="9612313" y="5589588"/>
            <a:ext cx="738187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65244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65245" name="Picture 1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65248" name="Group 19"/>
          <p:cNvGrpSpPr>
            <a:grpSpLocks/>
          </p:cNvGrpSpPr>
          <p:nvPr/>
        </p:nvGrpSpPr>
        <p:grpSpPr bwMode="auto">
          <a:xfrm>
            <a:off x="9658350" y="4214813"/>
            <a:ext cx="684213" cy="263525"/>
            <a:chOff x="-464" y="2256"/>
            <a:chExt cx="431" cy="166"/>
          </a:xfrm>
        </p:grpSpPr>
        <p:pic>
          <p:nvPicPr>
            <p:cNvPr id="265249" name="Picture 14" descr="fke3b.jp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65257" name="Text Box 41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000" y="61132"/>
            <a:ext cx="1385773" cy="86675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/>
  <p:txStyles>
    <p:titleStyle>
      <a:lvl1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fontAlgn="base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fontAlgn="base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fontAlgn="base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fontAlgn="base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277938"/>
            <a:ext cx="6478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2497138"/>
            <a:ext cx="8277225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8188" y="62738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0E3C2179-EEAB-4D59-B7A6-5F0249ADDB78}" type="datetime1">
              <a:rPr lang="da-DK" smtClean="0"/>
              <a:t>02-05-2014</a:t>
            </a:fld>
            <a:endParaRPr lang="da-DK"/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6269038"/>
            <a:ext cx="64055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282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8188" y="6451600"/>
            <a:ext cx="16192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C01D196F-7E18-49E4-B0E2-F9AB1FD569FD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82632" name="Line 8"/>
          <p:cNvSpPr>
            <a:spLocks noChangeShapeType="1"/>
          </p:cNvSpPr>
          <p:nvPr/>
        </p:nvSpPr>
        <p:spPr bwMode="auto">
          <a:xfrm>
            <a:off x="431800" y="6099175"/>
            <a:ext cx="6405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2633" name="Line 9"/>
          <p:cNvSpPr>
            <a:spLocks noChangeShapeType="1"/>
          </p:cNvSpPr>
          <p:nvPr/>
        </p:nvSpPr>
        <p:spPr bwMode="auto">
          <a:xfrm>
            <a:off x="7088188" y="6099175"/>
            <a:ext cx="1619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2634" name="Line 10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sp>
        <p:nvSpPr>
          <p:cNvPr id="282664" name="Text Box 40"/>
          <p:cNvSpPr txBox="1">
            <a:spLocks noChangeArrowheads="1"/>
          </p:cNvSpPr>
          <p:nvPr/>
        </p:nvSpPr>
        <p:spPr bwMode="auto">
          <a:xfrm>
            <a:off x="9217025" y="2636838"/>
            <a:ext cx="1943100" cy="283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grpSp>
        <p:nvGrpSpPr>
          <p:cNvPr id="282665" name="Group 23"/>
          <p:cNvGrpSpPr>
            <a:grpSpLocks/>
          </p:cNvGrpSpPr>
          <p:nvPr/>
        </p:nvGrpSpPr>
        <p:grpSpPr bwMode="auto">
          <a:xfrm>
            <a:off x="9612313" y="5589588"/>
            <a:ext cx="738187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82667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82668" name="Picture 1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82671" name="Group 19"/>
          <p:cNvGrpSpPr>
            <a:grpSpLocks/>
          </p:cNvGrpSpPr>
          <p:nvPr/>
        </p:nvGrpSpPr>
        <p:grpSpPr bwMode="auto">
          <a:xfrm>
            <a:off x="9658350" y="4214813"/>
            <a:ext cx="684213" cy="263525"/>
            <a:chOff x="-464" y="2256"/>
            <a:chExt cx="431" cy="166"/>
          </a:xfrm>
        </p:grpSpPr>
        <p:pic>
          <p:nvPicPr>
            <p:cNvPr id="282672" name="Picture 14" descr="fke3b.jp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82676" name="Text Box 52"/>
          <p:cNvSpPr txBox="1">
            <a:spLocks noChangeArrowheads="1"/>
          </p:cNvSpPr>
          <p:nvPr/>
        </p:nvSpPr>
        <p:spPr bwMode="auto">
          <a:xfrm>
            <a:off x="9217025" y="-26988"/>
            <a:ext cx="1943100" cy="2149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000" y="61132"/>
            <a:ext cx="1385773" cy="86675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/>
  <p:txStyles>
    <p:titleStyle>
      <a:lvl1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fontAlgn="base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fontAlgn="base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fontAlgn="base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fontAlgn="base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wmf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sys.uni-c.dk/~/media/ADMSYS/Praktik%20Plus/Dokumenter/Opdateringer/Brugerbeskrivelse%2013%203.ashx" TargetMode="External"/><Relationship Id="rId2" Type="http://schemas.openxmlformats.org/officeDocument/2006/relationships/hyperlink" Target="http://www.admsys.uni-c.dk/~/media/ADMSYS/Praktik%20Plus/Dokumenter/Opdateringer/Pplus%20pixi.ash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dmsys.uni-c.dk/Praktik-Plus/Support/Konsulenter" TargetMode="External"/><Relationship Id="rId4" Type="http://schemas.openxmlformats.org/officeDocument/2006/relationships/hyperlink" Target="http://www.admsys.uni-c.dk/~/media/ADMSYS/Praktik%20Plus/Dokumenter/Vejledninger/guide%20til%20pplus%20okt%202013.ash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2E215EF5-6FB5-4B62-9F98-50DE65743F63}" type="datetime1">
              <a:rPr lang="da-DK" smtClean="0"/>
              <a:t>02-05-2014</a:t>
            </a:fld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n-NO" smtClean="0"/>
              <a:t>Birgit Heinsen og Anne Birch</a:t>
            </a:r>
            <a:endParaRPr lang="da-DK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da-DK"/>
              <a:t>Side </a:t>
            </a:r>
            <a:fld id="{D54C8A31-DC9F-4054-BA09-12FC084E7D0B}" type="slidenum">
              <a:rPr lang="da-DK"/>
              <a:pPr/>
              <a:t>1</a:t>
            </a:fld>
            <a:endParaRPr lang="da-DK"/>
          </a:p>
        </p:txBody>
      </p:sp>
      <p:pic>
        <p:nvPicPr>
          <p:cNvPr id="259083" name="Picture 11" descr="ob2"/>
          <p:cNvPicPr>
            <a:picLocks noChangeAspect="1" noChangeArrowheads="1"/>
          </p:cNvPicPr>
          <p:nvPr/>
        </p:nvPicPr>
        <p:blipFill>
          <a:blip r:embed="rId3" cstate="print"/>
          <a:srcRect l="548"/>
          <a:stretch>
            <a:fillRect/>
          </a:stretch>
        </p:blipFill>
        <p:spPr bwMode="auto">
          <a:xfrm>
            <a:off x="11385" y="79155"/>
            <a:ext cx="9144000" cy="6854825"/>
          </a:xfrm>
          <a:prstGeom prst="rect">
            <a:avLst/>
          </a:prstGeom>
          <a:noFill/>
        </p:spPr>
      </p:pic>
      <p:sp>
        <p:nvSpPr>
          <p:cNvPr id="259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Praktik+	</a:t>
            </a:r>
            <a:endParaRPr lang="da-DK" dirty="0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 smtClean="0"/>
          </a:p>
          <a:p>
            <a:r>
              <a:rPr lang="da-DK" dirty="0" smtClean="0"/>
              <a:t>Præsentation på praktikkonferencen,</a:t>
            </a:r>
          </a:p>
          <a:p>
            <a:r>
              <a:rPr lang="da-DK" dirty="0" smtClean="0"/>
              <a:t>30. april 2014, Odense Kongrescenter</a:t>
            </a:r>
          </a:p>
          <a:p>
            <a:endParaRPr lang="da-DK" dirty="0"/>
          </a:p>
          <a:p>
            <a:r>
              <a:rPr lang="da-DK" dirty="0" smtClean="0"/>
              <a:t>Birgit Heinsen og Anne Birch</a:t>
            </a:r>
            <a:endParaRPr lang="da-DK" dirty="0"/>
          </a:p>
        </p:txBody>
      </p:sp>
      <p:sp>
        <p:nvSpPr>
          <p:cNvPr id="259078" name="Line 6"/>
          <p:cNvSpPr>
            <a:spLocks noChangeShapeType="1"/>
          </p:cNvSpPr>
          <p:nvPr/>
        </p:nvSpPr>
        <p:spPr bwMode="auto">
          <a:xfrm>
            <a:off x="431800" y="1204913"/>
            <a:ext cx="180022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/>
          </a:p>
        </p:txBody>
      </p:sp>
      <p:pic>
        <p:nvPicPr>
          <p:cNvPr id="25908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409296" y="0"/>
            <a:ext cx="2281766" cy="171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0000" y="59733"/>
            <a:ext cx="1386055" cy="866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123" y="116632"/>
            <a:ext cx="6478588" cy="1143000"/>
          </a:xfrm>
        </p:spPr>
        <p:txBody>
          <a:bodyPr/>
          <a:lstStyle/>
          <a:p>
            <a:r>
              <a:rPr lang="da-DK" sz="3200" dirty="0" smtClean="0"/>
              <a:t>AMU-oplysninger</a:t>
            </a:r>
            <a:endParaRPr lang="da-DK" sz="3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86FE-803D-4C45-8DCC-7937AA930580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12C42C3-3470-45EA-8B0F-CC852A878CBA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7" name="Afrundet rektangel 6"/>
          <p:cNvSpPr/>
          <p:nvPr/>
        </p:nvSpPr>
        <p:spPr bwMode="auto">
          <a:xfrm>
            <a:off x="4211960" y="2996952"/>
            <a:ext cx="576064" cy="576064"/>
          </a:xfrm>
          <a:prstGeom prst="roundRect">
            <a:avLst/>
          </a:prstGeom>
          <a:solidFill>
            <a:srgbClr val="DFD67F">
              <a:alpha val="0"/>
            </a:srgbClr>
          </a:solidFill>
          <a:ln w="952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2526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73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123" y="116632"/>
            <a:ext cx="6478588" cy="1143000"/>
          </a:xfrm>
        </p:spPr>
        <p:txBody>
          <a:bodyPr/>
          <a:lstStyle/>
          <a:p>
            <a:r>
              <a:rPr lang="da-DK" sz="3000" dirty="0" smtClean="0"/>
              <a:t>Links og kommende ændringer</a:t>
            </a:r>
            <a:endParaRPr lang="da-DK" sz="3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556791"/>
            <a:ext cx="8277225" cy="4693179"/>
          </a:xfrm>
        </p:spPr>
        <p:txBody>
          <a:bodyPr/>
          <a:lstStyle/>
          <a:p>
            <a:pPr marL="0" indent="0">
              <a:buNone/>
            </a:pPr>
            <a:r>
              <a:rPr lang="da-DK" b="1" dirty="0" smtClean="0"/>
              <a:t>Links:</a:t>
            </a:r>
          </a:p>
          <a:p>
            <a:pPr marL="0" indent="0">
              <a:buNone/>
            </a:pPr>
            <a:r>
              <a:rPr lang="da-DK" dirty="0" smtClean="0">
                <a:hlinkClick r:id="rId2"/>
              </a:rPr>
              <a:t>Beskrivelse af version 12.1 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>
                <a:hlinkClick r:id="rId3"/>
              </a:rPr>
              <a:t>Beskrivelse af version 13.3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>
                <a:hlinkClick r:id="rId4"/>
              </a:rPr>
              <a:t>Guide til Praktik+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>
                <a:hlinkClick r:id="rId5"/>
              </a:rPr>
              <a:t>Konsulenter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 smtClean="0"/>
              <a:t>Kommende ændringer</a:t>
            </a:r>
            <a:endParaRPr lang="da-DK" dirty="0" smtClean="0"/>
          </a:p>
          <a:p>
            <a:r>
              <a:rPr lang="da-DK" dirty="0" smtClean="0"/>
              <a:t>Kviksøg ignorerer mellemrum i ex. telefonnumre, </a:t>
            </a:r>
            <a:r>
              <a:rPr lang="da-DK" dirty="0" err="1" smtClean="0"/>
              <a:t>m.m</a:t>
            </a:r>
            <a:endParaRPr lang="da-DK" dirty="0" smtClean="0"/>
          </a:p>
          <a:p>
            <a:r>
              <a:rPr lang="da-DK" dirty="0" smtClean="0"/>
              <a:t>Håndtering af sammenfald mellem p-numre og cpr-numre</a:t>
            </a:r>
          </a:p>
          <a:p>
            <a:r>
              <a:rPr lang="da-DK" dirty="0" smtClean="0"/>
              <a:t>Layoutændringer i mærkeværdiliste (V12) og ”Søg efter læresteder uden </a:t>
            </a:r>
            <a:r>
              <a:rPr lang="da-DK" smtClean="0"/>
              <a:t>givne godkendelser (SL3c)”</a:t>
            </a:r>
            <a:endParaRPr lang="da-DK" dirty="0" smtClean="0"/>
          </a:p>
          <a:p>
            <a:r>
              <a:rPr lang="da-DK" dirty="0" smtClean="0"/>
              <a:t>Fejlrettelser</a:t>
            </a:r>
          </a:p>
          <a:p>
            <a:r>
              <a:rPr lang="da-DK" dirty="0" smtClean="0"/>
              <a:t>Forventes idriftsat primo maj 2014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86FE-803D-4C45-8DCC-7937AA930580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12C42C3-3470-45EA-8B0F-CC852A878CBA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7" name="Afrundet rektangel 6"/>
          <p:cNvSpPr/>
          <p:nvPr/>
        </p:nvSpPr>
        <p:spPr bwMode="auto">
          <a:xfrm>
            <a:off x="4211960" y="2996952"/>
            <a:ext cx="576064" cy="576064"/>
          </a:xfrm>
          <a:prstGeom prst="roundRect">
            <a:avLst/>
          </a:prstGeom>
          <a:solidFill>
            <a:srgbClr val="DFD67F">
              <a:alpha val="0"/>
            </a:srgbClr>
          </a:solidFill>
          <a:ln w="952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123" y="116632"/>
            <a:ext cx="6478588" cy="1143000"/>
          </a:xfrm>
        </p:spPr>
        <p:txBody>
          <a:bodyPr/>
          <a:lstStyle/>
          <a:p>
            <a:r>
              <a:rPr lang="da-DK" dirty="0" smtClean="0"/>
              <a:t>Praktik+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3528" y="1556791"/>
            <a:ext cx="8277225" cy="4693179"/>
          </a:xfrm>
        </p:spPr>
        <p:txBody>
          <a:bodyPr/>
          <a:lstStyle/>
          <a:p>
            <a:r>
              <a:rPr lang="da-DK" dirty="0" smtClean="0"/>
              <a:t>Kviksøg – søg på lærestedsnavn og postnummer</a:t>
            </a:r>
          </a:p>
          <a:p>
            <a:r>
              <a:rPr lang="da-DK" dirty="0" smtClean="0"/>
              <a:t>Excel-udtræk på alle søgelister</a:t>
            </a:r>
          </a:p>
          <a:p>
            <a:r>
              <a:rPr lang="da-DK" dirty="0" smtClean="0"/>
              <a:t>P01: Dato for forventet udlært ved korte aftaler</a:t>
            </a:r>
          </a:p>
          <a:p>
            <a:r>
              <a:rPr lang="da-DK" dirty="0" smtClean="0"/>
              <a:t>Aktivitetssøgning </a:t>
            </a:r>
            <a:br>
              <a:rPr lang="da-DK" dirty="0" smtClean="0"/>
            </a:br>
            <a:r>
              <a:rPr lang="da-DK" dirty="0" smtClean="0"/>
              <a:t>- søg på flere brugere på én gang</a:t>
            </a:r>
            <a:br>
              <a:rPr lang="da-DK" dirty="0" smtClean="0"/>
            </a:br>
            <a:r>
              <a:rPr lang="da-DK" dirty="0" smtClean="0"/>
              <a:t>- søg på flere skoler på én gang</a:t>
            </a:r>
          </a:p>
          <a:p>
            <a:r>
              <a:rPr lang="da-DK" dirty="0" smtClean="0"/>
              <a:t>Time- og kilometerregnskab</a:t>
            </a:r>
          </a:p>
          <a:p>
            <a:r>
              <a:rPr lang="da-DK" dirty="0" smtClean="0"/>
              <a:t>AMU-oplysninger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86FE-803D-4C45-8DCC-7937AA930580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12C42C3-3470-45EA-8B0F-CC852A878CBA}" type="slidenum">
              <a:rPr lang="da-DK" smtClean="0"/>
              <a:pPr/>
              <a:t>2</a:t>
            </a:fld>
            <a:endParaRPr lang="da-DK"/>
          </a:p>
        </p:txBody>
      </p:sp>
      <p:sp>
        <p:nvSpPr>
          <p:cNvPr id="7" name="Afrundet rektangel 6"/>
          <p:cNvSpPr/>
          <p:nvPr/>
        </p:nvSpPr>
        <p:spPr bwMode="auto">
          <a:xfrm>
            <a:off x="4211960" y="2996952"/>
            <a:ext cx="576064" cy="576064"/>
          </a:xfrm>
          <a:prstGeom prst="roundRect">
            <a:avLst/>
          </a:prstGeom>
          <a:solidFill>
            <a:srgbClr val="DFD67F">
              <a:alpha val="0"/>
            </a:srgbClr>
          </a:solidFill>
          <a:ln w="952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6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123" y="116632"/>
            <a:ext cx="6478588" cy="1143000"/>
          </a:xfrm>
        </p:spPr>
        <p:txBody>
          <a:bodyPr/>
          <a:lstStyle/>
          <a:p>
            <a:r>
              <a:rPr lang="da-DK" dirty="0" smtClean="0"/>
              <a:t>Kviksøg, 1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86FE-803D-4C45-8DCC-7937AA930580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12C42C3-3470-45EA-8B0F-CC852A878CBA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7" name="Afrundet rektangel 6"/>
          <p:cNvSpPr/>
          <p:nvPr/>
        </p:nvSpPr>
        <p:spPr bwMode="auto">
          <a:xfrm>
            <a:off x="4211960" y="2996952"/>
            <a:ext cx="576064" cy="576064"/>
          </a:xfrm>
          <a:prstGeom prst="roundRect">
            <a:avLst/>
          </a:prstGeom>
          <a:solidFill>
            <a:srgbClr val="DFD67F">
              <a:alpha val="0"/>
            </a:srgbClr>
          </a:solidFill>
          <a:ln w="952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291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951094" cy="2888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123" y="116632"/>
            <a:ext cx="6478588" cy="1143000"/>
          </a:xfrm>
        </p:spPr>
        <p:txBody>
          <a:bodyPr/>
          <a:lstStyle/>
          <a:p>
            <a:r>
              <a:rPr lang="da-DK" dirty="0" smtClean="0"/>
              <a:t>Kviksøg, 2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86FE-803D-4C45-8DCC-7937AA930580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12C42C3-3470-45EA-8B0F-CC852A878CBA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7" name="Afrundet rektangel 6"/>
          <p:cNvSpPr/>
          <p:nvPr/>
        </p:nvSpPr>
        <p:spPr bwMode="auto">
          <a:xfrm>
            <a:off x="4211960" y="2996952"/>
            <a:ext cx="576064" cy="576064"/>
          </a:xfrm>
          <a:prstGeom prst="roundRect">
            <a:avLst/>
          </a:prstGeom>
          <a:solidFill>
            <a:srgbClr val="DFD67F">
              <a:alpha val="0"/>
            </a:srgbClr>
          </a:solidFill>
          <a:ln w="952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293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07550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2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123" y="116632"/>
            <a:ext cx="6478588" cy="1143000"/>
          </a:xfrm>
        </p:spPr>
        <p:txBody>
          <a:bodyPr/>
          <a:lstStyle/>
          <a:p>
            <a:r>
              <a:rPr lang="da-DK" dirty="0" err="1" smtClean="0"/>
              <a:t>Exceludtræk</a:t>
            </a:r>
            <a:r>
              <a:rPr lang="da-DK" dirty="0" smtClean="0"/>
              <a:t>, 1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86FE-803D-4C45-8DCC-7937AA930580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12C42C3-3470-45EA-8B0F-CC852A878CBA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7" name="Afrundet rektangel 6"/>
          <p:cNvSpPr/>
          <p:nvPr/>
        </p:nvSpPr>
        <p:spPr bwMode="auto">
          <a:xfrm>
            <a:off x="4211960" y="2996952"/>
            <a:ext cx="576064" cy="576064"/>
          </a:xfrm>
          <a:prstGeom prst="roundRect">
            <a:avLst/>
          </a:prstGeom>
          <a:solidFill>
            <a:srgbClr val="DFD67F">
              <a:alpha val="0"/>
            </a:srgbClr>
          </a:solidFill>
          <a:ln w="952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2176"/>
            <a:ext cx="8190730" cy="367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frundet rektangel 7"/>
          <p:cNvSpPr/>
          <p:nvPr/>
        </p:nvSpPr>
        <p:spPr bwMode="auto">
          <a:xfrm>
            <a:off x="1043608" y="4869160"/>
            <a:ext cx="432048" cy="216024"/>
          </a:xfrm>
          <a:prstGeom prst="roundRect">
            <a:avLst/>
          </a:prstGeom>
          <a:solidFill>
            <a:srgbClr val="DFD67F">
              <a:alpha val="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123" y="116632"/>
            <a:ext cx="6478588" cy="1143000"/>
          </a:xfrm>
        </p:spPr>
        <p:txBody>
          <a:bodyPr/>
          <a:lstStyle/>
          <a:p>
            <a:r>
              <a:rPr lang="da-DK" dirty="0" smtClean="0"/>
              <a:t>Forventet udlært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86FE-803D-4C45-8DCC-7937AA930580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12C42C3-3470-45EA-8B0F-CC852A878CBA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7" name="Afrundet rektangel 6"/>
          <p:cNvSpPr/>
          <p:nvPr/>
        </p:nvSpPr>
        <p:spPr bwMode="auto">
          <a:xfrm>
            <a:off x="4211960" y="2996952"/>
            <a:ext cx="576064" cy="576064"/>
          </a:xfrm>
          <a:prstGeom prst="roundRect">
            <a:avLst/>
          </a:prstGeom>
          <a:solidFill>
            <a:srgbClr val="DFD67F">
              <a:alpha val="0"/>
            </a:srgbClr>
          </a:solidFill>
          <a:ln w="952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294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" y="1928209"/>
            <a:ext cx="825395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frundet rektangel 13"/>
          <p:cNvSpPr/>
          <p:nvPr/>
        </p:nvSpPr>
        <p:spPr bwMode="auto">
          <a:xfrm>
            <a:off x="7524328" y="2425662"/>
            <a:ext cx="504056" cy="427273"/>
          </a:xfrm>
          <a:prstGeom prst="roundRect">
            <a:avLst/>
          </a:prstGeom>
          <a:solidFill>
            <a:srgbClr val="DFD67F">
              <a:alpha val="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" y="4077072"/>
            <a:ext cx="8253952" cy="180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5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123" y="116632"/>
            <a:ext cx="6478588" cy="1143000"/>
          </a:xfrm>
        </p:spPr>
        <p:txBody>
          <a:bodyPr/>
          <a:lstStyle/>
          <a:p>
            <a:r>
              <a:rPr lang="da-DK" dirty="0" smtClean="0"/>
              <a:t>Aktivitetssøgningen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86FE-803D-4C45-8DCC-7937AA930580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12C42C3-3470-45EA-8B0F-CC852A878CBA}" type="slidenum">
              <a:rPr lang="da-DK" smtClean="0"/>
              <a:pPr/>
              <a:t>7</a:t>
            </a:fld>
            <a:endParaRPr lang="da-DK"/>
          </a:p>
        </p:txBody>
      </p:sp>
      <p:sp>
        <p:nvSpPr>
          <p:cNvPr id="7" name="Afrundet rektangel 6"/>
          <p:cNvSpPr/>
          <p:nvPr/>
        </p:nvSpPr>
        <p:spPr bwMode="auto">
          <a:xfrm>
            <a:off x="4211960" y="2996952"/>
            <a:ext cx="576064" cy="576064"/>
          </a:xfrm>
          <a:prstGeom prst="roundRect">
            <a:avLst/>
          </a:prstGeom>
          <a:solidFill>
            <a:srgbClr val="DFD67F">
              <a:alpha val="0"/>
            </a:srgbClr>
          </a:solidFill>
          <a:ln w="952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295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08014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0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123" y="116632"/>
            <a:ext cx="6478588" cy="1143000"/>
          </a:xfrm>
        </p:spPr>
        <p:txBody>
          <a:bodyPr/>
          <a:lstStyle/>
          <a:p>
            <a:r>
              <a:rPr lang="da-DK" sz="3200" dirty="0" smtClean="0"/>
              <a:t>Time- og kilometerregnskab, 1</a:t>
            </a:r>
            <a:endParaRPr lang="da-DK" sz="3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86FE-803D-4C45-8DCC-7937AA930580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12C42C3-3470-45EA-8B0F-CC852A878CBA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7" name="Afrundet rektangel 6"/>
          <p:cNvSpPr/>
          <p:nvPr/>
        </p:nvSpPr>
        <p:spPr bwMode="auto">
          <a:xfrm>
            <a:off x="4211960" y="2996952"/>
            <a:ext cx="576064" cy="576064"/>
          </a:xfrm>
          <a:prstGeom prst="roundRect">
            <a:avLst/>
          </a:prstGeom>
          <a:solidFill>
            <a:srgbClr val="DFD67F">
              <a:alpha val="0"/>
            </a:srgbClr>
          </a:solidFill>
          <a:ln w="952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296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8414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02584"/>
            <a:ext cx="8425184" cy="481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1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2123" y="116632"/>
            <a:ext cx="6478588" cy="1143000"/>
          </a:xfrm>
        </p:spPr>
        <p:txBody>
          <a:bodyPr/>
          <a:lstStyle/>
          <a:p>
            <a:r>
              <a:rPr lang="da-DK" sz="3200" dirty="0" smtClean="0"/>
              <a:t>Time- og kilometerregnskab, 2</a:t>
            </a:r>
            <a:endParaRPr lang="da-DK" sz="3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86FE-803D-4C45-8DCC-7937AA930580}" type="datetime1">
              <a:rPr lang="da-DK" smtClean="0"/>
              <a:t>02-05-2014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Birgit Heinsen og Anne Birch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smtClean="0"/>
              <a:t>Side </a:t>
            </a:r>
            <a:fld id="{512C42C3-3470-45EA-8B0F-CC852A878CBA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7" name="Afrundet rektangel 6"/>
          <p:cNvSpPr/>
          <p:nvPr/>
        </p:nvSpPr>
        <p:spPr bwMode="auto">
          <a:xfrm>
            <a:off x="4211960" y="2996952"/>
            <a:ext cx="576064" cy="576064"/>
          </a:xfrm>
          <a:prstGeom prst="roundRect">
            <a:avLst/>
          </a:prstGeom>
          <a:solidFill>
            <a:srgbClr val="DFD67F">
              <a:alpha val="0"/>
            </a:srgbClr>
          </a:solidFill>
          <a:ln w="9525" cap="flat" cmpd="sng" algn="ctr">
            <a:solidFill>
              <a:srgbClr val="FF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297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12" y="1700808"/>
            <a:ext cx="836613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frundet rektangel 11"/>
          <p:cNvSpPr/>
          <p:nvPr/>
        </p:nvSpPr>
        <p:spPr bwMode="auto">
          <a:xfrm>
            <a:off x="6660232" y="5085184"/>
            <a:ext cx="2016224" cy="427273"/>
          </a:xfrm>
          <a:prstGeom prst="roundRect">
            <a:avLst/>
          </a:prstGeom>
          <a:solidFill>
            <a:srgbClr val="DFD67F">
              <a:alpha val="0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-præsentation UNIC">
  <a:themeElements>
    <a:clrScheme name="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å - Ministeriet for børn og undervisning">
  <a:themeElements>
    <a:clrScheme name="Blå - 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Blå - 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Blå - 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ød - Ministeriet for børn og undervisning">
  <a:themeElements>
    <a:clrScheme name="Rød - 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Rød - 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Rød - 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ABB37"/>
    </a:dk2>
    <a:lt2>
      <a:srgbClr val="00443B"/>
    </a:lt2>
    <a:accent1>
      <a:srgbClr val="957200"/>
    </a:accent1>
    <a:accent2>
      <a:srgbClr val="9A9B9B"/>
    </a:accent2>
    <a:accent3>
      <a:srgbClr val="FFFFFF"/>
    </a:accent3>
    <a:accent4>
      <a:srgbClr val="000000"/>
    </a:accent4>
    <a:accent5>
      <a:srgbClr val="C8BCAA"/>
    </a:accent5>
    <a:accent6>
      <a:srgbClr val="8B8C8C"/>
    </a:accent6>
    <a:hlink>
      <a:srgbClr val="639691"/>
    </a:hlink>
    <a:folHlink>
      <a:srgbClr val="BFD3D1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ABB37"/>
    </a:dk2>
    <a:lt2>
      <a:srgbClr val="00443B"/>
    </a:lt2>
    <a:accent1>
      <a:srgbClr val="957200"/>
    </a:accent1>
    <a:accent2>
      <a:srgbClr val="9A9B9B"/>
    </a:accent2>
    <a:accent3>
      <a:srgbClr val="FFFFFF"/>
    </a:accent3>
    <a:accent4>
      <a:srgbClr val="000000"/>
    </a:accent4>
    <a:accent5>
      <a:srgbClr val="C8BCAA"/>
    </a:accent5>
    <a:accent6>
      <a:srgbClr val="8B8C8C"/>
    </a:accent6>
    <a:hlink>
      <a:srgbClr val="639691"/>
    </a:hlink>
    <a:folHlink>
      <a:srgbClr val="BFD3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PP-præsentation UNIC</Template>
  <TotalTime>256</TotalTime>
  <Words>291</Words>
  <Application>Microsoft Office PowerPoint</Application>
  <PresentationFormat>Skærmshow (4:3)</PresentationFormat>
  <Paragraphs>77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Diastitler</vt:lpstr>
      </vt:variant>
      <vt:variant>
        <vt:i4>11</vt:i4>
      </vt:variant>
    </vt:vector>
  </HeadingPairs>
  <TitlesOfParts>
    <vt:vector size="14" baseType="lpstr">
      <vt:lpstr>PP-præsentation UNIC</vt:lpstr>
      <vt:lpstr>Blå - Ministeriet for børn og undervisning</vt:lpstr>
      <vt:lpstr>Rød - Ministeriet for børn og undervisning</vt:lpstr>
      <vt:lpstr>Praktik+ </vt:lpstr>
      <vt:lpstr>Praktik+</vt:lpstr>
      <vt:lpstr>Kviksøg, 1</vt:lpstr>
      <vt:lpstr>Kviksøg, 2</vt:lpstr>
      <vt:lpstr>Exceludtræk, 1</vt:lpstr>
      <vt:lpstr>Forventet udlært</vt:lpstr>
      <vt:lpstr>Aktivitetssøgningen</vt:lpstr>
      <vt:lpstr>Time- og kilometerregnskab, 1</vt:lpstr>
      <vt:lpstr>Time- og kilometerregnskab, 2</vt:lpstr>
      <vt:lpstr>AMU-oplysninger</vt:lpstr>
      <vt:lpstr>Links og kommende ændringer</vt:lpstr>
    </vt:vector>
  </TitlesOfParts>
  <Company>UNI-C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Anne Birch</dc:creator>
  <cp:lastModifiedBy>Inger Riber</cp:lastModifiedBy>
  <cp:revision>26</cp:revision>
  <cp:lastPrinted>2014-04-23T12:11:40Z</cp:lastPrinted>
  <dcterms:created xsi:type="dcterms:W3CDTF">2014-04-22T08:38:15Z</dcterms:created>
  <dcterms:modified xsi:type="dcterms:W3CDTF">2014-05-02T13:04:39Z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